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7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43A934-2FE5-40D0-9629-3A0C116C3FF8}" type="datetimeFigureOut">
              <a:rPr lang="it-IT" smtClean="0"/>
              <a:pPr/>
              <a:t>01/11/2018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BB76DF-C091-4DF1-956D-2CCFE62BED0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GIORDANO BRUNO</a:t>
            </a:r>
            <a:endParaRPr lang="it-IT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266" name="AutoShape 2" descr="Risultati immagini per giordano bru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268" name="AutoShape 4" descr="Risultati immagini per giordano bru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1270" name="Picture 6" descr="Risultati immagini per giordano bru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56992"/>
            <a:ext cx="2182705" cy="3123728"/>
          </a:xfrm>
          <a:prstGeom prst="rect">
            <a:avLst/>
          </a:prstGeom>
          <a:noFill/>
        </p:spPr>
      </p:pic>
      <p:pic>
        <p:nvPicPr>
          <p:cNvPr id="11272" name="Picture 8" descr="Risultati immagini per giordano bruno"/>
          <p:cNvPicPr>
            <a:picLocks noChangeAspect="1" noChangeArrowheads="1"/>
          </p:cNvPicPr>
          <p:nvPr/>
        </p:nvPicPr>
        <p:blipFill>
          <a:blip r:embed="rId3" cstate="print"/>
          <a:srcRect l="16317" r="3729"/>
          <a:stretch>
            <a:fillRect/>
          </a:stretch>
        </p:blipFill>
        <p:spPr bwMode="auto">
          <a:xfrm>
            <a:off x="4860032" y="3356992"/>
            <a:ext cx="3528392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5656" y="836712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</a:t>
            </a:r>
            <a:r>
              <a:rPr lang="it-IT" sz="2800" b="1" dirty="0" err="1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tolemaico-aristotelico…</a:t>
            </a:r>
            <a:endParaRPr lang="it-IT" sz="2800" b="1" dirty="0" smtClean="0">
              <a:solidFill>
                <a:schemeClr val="tx1">
                  <a:lumMod val="10000"/>
                </a:schemeClr>
              </a:solidFill>
              <a:latin typeface="+mj-lt"/>
            </a:endParaRPr>
          </a:p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… quello della Chiesa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2852936"/>
            <a:ext cx="37444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Terra al centro</a:t>
            </a:r>
          </a:p>
          <a:p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uomo: creatura più importante</a:t>
            </a:r>
          </a:p>
          <a:p>
            <a:endParaRPr lang="it-IT" sz="2800" dirty="0" smtClean="0">
              <a:solidFill>
                <a:schemeClr val="tx1">
                  <a:lumMod val="10000"/>
                </a:schemeClr>
              </a:solidFill>
              <a:latin typeface="+mj-lt"/>
            </a:endParaRPr>
          </a:p>
          <a:p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finito </a:t>
            </a:r>
            <a:r>
              <a:rPr lang="it-IT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(delimitato dal cielo delle stelle fisse)</a:t>
            </a:r>
          </a:p>
          <a:p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</a:t>
            </a:r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Dio trascendente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pic>
        <p:nvPicPr>
          <p:cNvPr id="10242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6378" y="2348880"/>
            <a:ext cx="3171601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91680" y="162880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INFINITO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</a:t>
            </a:r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 G. Bruno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2492896"/>
            <a:ext cx="604867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 Dio è causa dell’universo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 Dio è eterno e infinito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 Deve per forza generare un effetto eterno e infinito 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509120"/>
            <a:ext cx="669674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Se l’universo è finito, deve essere contenuto in qualcosa (il nulla non esiste); e così il </a:t>
            </a:r>
            <a:r>
              <a:rPr lang="it-IT" sz="2400" dirty="0" err="1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contenitore…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 ; e il contenitore del contenitore ecc.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pic>
        <p:nvPicPr>
          <p:cNvPr id="9218" name="Picture 2" descr="Risultati immagini per universo bru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484784"/>
            <a:ext cx="2051720" cy="1956292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 rot="19663175">
            <a:off x="368638" y="813385"/>
            <a:ext cx="2606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ERESIA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6021288"/>
            <a:ext cx="867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Per Aristotele e i greci, l’infinito era imperfetto</a:t>
            </a: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91680" y="1628800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LA TERRA NON E’ PIU’ AL CENTRO</a:t>
            </a:r>
          </a:p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e neppure l’uomo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</a:t>
            </a:r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 G. Bruno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03648" y="3645024"/>
            <a:ext cx="6408712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Tutto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, nell’infinito, è </a:t>
            </a:r>
            <a:r>
              <a:rPr lang="it-IT" sz="24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CENTRO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 e </a:t>
            </a:r>
            <a:r>
              <a:rPr lang="it-IT" sz="24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PERIFERIA</a:t>
            </a:r>
          </a:p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</a:t>
            </a:r>
            <a:r>
              <a:rPr lang="it-IT" sz="20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il centro è ciò che è equidistante dalla circonferenza; ogni punto si trova a distanza infinita da questa ipotetica circonferenza infinita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 rot="19663175">
            <a:off x="6273295" y="1893506"/>
            <a:ext cx="2606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ERESIA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91680" y="1628800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DIO E’ IMMANENTE</a:t>
            </a:r>
          </a:p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(è in tutto)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Universo </a:t>
            </a:r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 G. Bruno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924944"/>
            <a:ext cx="604867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E’ intelletto universale, ciò che dà forma alla materia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509120"/>
            <a:ext cx="709228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Valorizzazione di TUTTI gli enti dell’universo (tutto contiene sostanza divina)</a:t>
            </a:r>
          </a:p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ANCHE l’uomo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6" name="Rettangolo 5"/>
          <p:cNvSpPr/>
          <p:nvPr/>
        </p:nvSpPr>
        <p:spPr>
          <a:xfrm rot="19663175">
            <a:off x="6273295" y="1893506"/>
            <a:ext cx="2606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ERESIA</a:t>
            </a:r>
            <a:endParaRPr lang="it-IT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012160" y="3501008"/>
            <a:ext cx="215185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DIO = NATURA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91680" y="1628800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E’ un essere divino</a:t>
            </a:r>
          </a:p>
          <a:p>
            <a:pPr algn="ctr"/>
            <a:r>
              <a:rPr lang="it-IT" sz="28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COME gli altri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L’uomo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924944"/>
            <a:ext cx="604867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Ma ha in più la </a:t>
            </a:r>
            <a:r>
              <a:rPr lang="it-IT" sz="24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RAGIONE</a:t>
            </a:r>
          </a:p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- Riconosce grazie ad essa l’infinito e l’infinita potenza divina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509120"/>
            <a:ext cx="709228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t-IT" sz="2400" dirty="0" smtClean="0">
                <a:solidFill>
                  <a:schemeClr val="accent2"/>
                </a:solidFill>
                <a:latin typeface="+mj-lt"/>
              </a:rPr>
              <a:t>“EROICO FURORE”</a:t>
            </a:r>
          </a:p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Il filosofo è il “furioso”, l’assetato di infinito, l’uomo non pago della sua finitudine che abbraccia la natura, “si fa” natura 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  <a:sym typeface="Wingdings" pitchFamily="2" charset="2"/>
              </a:rPr>
              <a:t> v. mito di </a:t>
            </a:r>
            <a:r>
              <a:rPr lang="it-IT" sz="2400" dirty="0" err="1" smtClean="0">
                <a:solidFill>
                  <a:schemeClr val="tx1">
                    <a:lumMod val="10000"/>
                  </a:schemeClr>
                </a:solidFill>
                <a:latin typeface="+mj-lt"/>
                <a:sym typeface="Wingdings" pitchFamily="2" charset="2"/>
              </a:rPr>
              <a:t>Atteone</a:t>
            </a:r>
            <a:endParaRPr lang="it-IT" sz="2400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L’uomo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700808"/>
            <a:ext cx="60486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Ma ha in più la </a:t>
            </a:r>
            <a:r>
              <a:rPr lang="it-IT" sz="2400" b="1" dirty="0" err="1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RAGIONE…</a:t>
            </a:r>
            <a:endParaRPr lang="it-IT" sz="2400" b="1" dirty="0" smtClean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2996952"/>
            <a:ext cx="7092280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2"/>
                </a:solidFill>
                <a:latin typeface="+mj-lt"/>
              </a:rPr>
              <a:t>RAGIONE VS RELIGIONE</a:t>
            </a:r>
          </a:p>
          <a:p>
            <a:pPr algn="ctr"/>
            <a:endParaRPr lang="it-IT" sz="2400" dirty="0" smtClean="0">
              <a:solidFill>
                <a:schemeClr val="accent2"/>
              </a:solidFill>
              <a:latin typeface="+mj-lt"/>
            </a:endParaRPr>
          </a:p>
          <a:p>
            <a:pPr algn="just"/>
            <a:r>
              <a:rPr lang="it-IT" sz="2400" i="1" u="sng" dirty="0" smtClean="0">
                <a:solidFill>
                  <a:srgbClr val="000000"/>
                </a:solidFill>
                <a:latin typeface="+mj-lt"/>
              </a:rPr>
              <a:t>Le religioni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:</a:t>
            </a:r>
          </a:p>
          <a:p>
            <a:pPr algn="just"/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- sono DOGMATICHE</a:t>
            </a:r>
          </a:p>
          <a:p>
            <a:pPr algn="just"/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- servono solo a controllare i “ROZZI POPOLI”</a:t>
            </a:r>
          </a:p>
          <a:p>
            <a:pPr algn="just"/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- per questo dovrebbero essere sottomesse alla ragione (alla filosofia)</a:t>
            </a:r>
          </a:p>
          <a:p>
            <a:pPr algn="just"/>
            <a:endParaRPr lang="it-IT" sz="2400" dirty="0" smtClean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26626" name="Picture 2" descr="Risultati immagini per guantone box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2199076" cy="24254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L’uomo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700808"/>
            <a:ext cx="604867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H</a:t>
            </a:r>
            <a:r>
              <a:rPr lang="it-IT" sz="2400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a in più la </a:t>
            </a:r>
            <a:r>
              <a:rPr lang="it-IT" sz="2400" b="1" dirty="0" err="1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RAGIONE…</a:t>
            </a:r>
            <a:endParaRPr lang="it-IT" sz="2400" b="1" dirty="0" smtClean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2564904"/>
            <a:ext cx="8280920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Ma ha anche un </a:t>
            </a:r>
            <a:r>
              <a:rPr lang="it-IT" sz="2400" b="1" dirty="0" smtClean="0">
                <a:solidFill>
                  <a:srgbClr val="000000"/>
                </a:solidFill>
                <a:latin typeface="+mj-lt"/>
              </a:rPr>
              <a:t>CORPO; </a:t>
            </a:r>
            <a:r>
              <a:rPr lang="it-IT" sz="2400" dirty="0" err="1" smtClean="0">
                <a:solidFill>
                  <a:srgbClr val="000000"/>
                </a:solidFill>
                <a:latin typeface="+mj-lt"/>
              </a:rPr>
              <a:t>corpo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 e mente non sono concepibili separatamente</a:t>
            </a:r>
            <a:endParaRPr lang="it-IT" sz="2400" b="1" dirty="0" smtClean="0">
              <a:solidFill>
                <a:srgbClr val="000000"/>
              </a:solidFill>
              <a:latin typeface="+mj-lt"/>
            </a:endParaRPr>
          </a:p>
          <a:p>
            <a:pPr algn="just"/>
            <a:endParaRPr lang="it-IT" sz="2400" dirty="0" smtClean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it-IT" sz="2400" dirty="0" smtClean="0">
                <a:solidFill>
                  <a:srgbClr val="000000"/>
                </a:solidFill>
              </a:rPr>
              <a:t>“[…] perché se ti smembrerai, parte occupandoti a l’</a:t>
            </a:r>
            <a:r>
              <a:rPr lang="it-IT" sz="2400" dirty="0" err="1" smtClean="0">
                <a:solidFill>
                  <a:srgbClr val="000000"/>
                </a:solidFill>
              </a:rPr>
              <a:t>opre</a:t>
            </a:r>
            <a:r>
              <a:rPr lang="it-IT" sz="2400" dirty="0" smtClean="0">
                <a:solidFill>
                  <a:srgbClr val="000000"/>
                </a:solidFill>
              </a:rPr>
              <a:t> del mante [mente] e parte a l’operazioni del corpo, verrai ad essere difettosa a l’una e l’altra parte [le due parti, mente e corpo, devono dunque integrarsi, non stare separate]; e se più ti </a:t>
            </a:r>
            <a:r>
              <a:rPr lang="it-IT" sz="2400" dirty="0" err="1" smtClean="0">
                <a:solidFill>
                  <a:srgbClr val="000000"/>
                </a:solidFill>
              </a:rPr>
              <a:t>addonerai</a:t>
            </a:r>
            <a:r>
              <a:rPr lang="it-IT" sz="2400" dirty="0" smtClean="0">
                <a:solidFill>
                  <a:srgbClr val="000000"/>
                </a:solidFill>
              </a:rPr>
              <a:t> a l’uno, meno </a:t>
            </a:r>
            <a:r>
              <a:rPr lang="it-IT" sz="2400" dirty="0" err="1" smtClean="0">
                <a:solidFill>
                  <a:srgbClr val="000000"/>
                </a:solidFill>
              </a:rPr>
              <a:t>prevalerai</a:t>
            </a:r>
            <a:r>
              <a:rPr lang="it-IT" sz="2400" dirty="0" smtClean="0">
                <a:solidFill>
                  <a:srgbClr val="000000"/>
                </a:solidFill>
              </a:rPr>
              <a:t> ne l’altro verso: se tutta inclinerai a cose materiali, nulla </a:t>
            </a:r>
            <a:r>
              <a:rPr lang="it-IT" sz="2400" dirty="0" err="1" smtClean="0">
                <a:solidFill>
                  <a:srgbClr val="000000"/>
                </a:solidFill>
              </a:rPr>
              <a:t>vegni</a:t>
            </a:r>
            <a:r>
              <a:rPr lang="it-IT" sz="2400" dirty="0" smtClean="0">
                <a:solidFill>
                  <a:srgbClr val="000000"/>
                </a:solidFill>
              </a:rPr>
              <a:t> ad essere in cose intellettuali, e per l’incontro”</a:t>
            </a:r>
            <a:endParaRPr lang="it-IT" sz="2400" dirty="0" smtClean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75656" y="83671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1">
                    <a:lumMod val="10000"/>
                  </a:schemeClr>
                </a:solidFill>
                <a:latin typeface="+mj-lt"/>
              </a:rPr>
              <a:t>L’uomo</a:t>
            </a:r>
            <a:endParaRPr lang="it-IT" sz="2800" b="1" dirty="0">
              <a:solidFill>
                <a:schemeClr val="tx1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410355"/>
            <a:ext cx="8280920" cy="51398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Esaltazione del </a:t>
            </a:r>
            <a:r>
              <a:rPr lang="it-IT" sz="2400" b="1" dirty="0" smtClean="0">
                <a:solidFill>
                  <a:srgbClr val="000000"/>
                </a:solidFill>
                <a:latin typeface="+mj-lt"/>
              </a:rPr>
              <a:t>LAVORO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, dell’opera della mano (“l’organo degli organi”)</a:t>
            </a:r>
          </a:p>
          <a:p>
            <a:pPr algn="just">
              <a:buFontTx/>
              <a:buChar char="-"/>
            </a:pPr>
            <a:r>
              <a:rPr lang="it-IT" sz="2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Distingue l’uomo dall’animale</a:t>
            </a:r>
          </a:p>
          <a:p>
            <a:pPr algn="just">
              <a:buFontTx/>
              <a:buChar char="-"/>
            </a:pP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L’uomo sottomette la materia all’intelligenza</a:t>
            </a:r>
          </a:p>
          <a:p>
            <a:pPr algn="just">
              <a:buFontTx/>
              <a:buChar char="-"/>
            </a:pP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 L’uomo ha il potere di creare mondi artificiali</a:t>
            </a:r>
          </a:p>
          <a:p>
            <a:pPr lvl="1" algn="just">
              <a:buFontTx/>
              <a:buChar char="-"/>
            </a:pP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+mj-lt"/>
              </a:rPr>
              <a:t> e si avvicina a Dio nell’opera creativa</a:t>
            </a:r>
          </a:p>
          <a:p>
            <a:pPr algn="just"/>
            <a:endParaRPr lang="it-IT" sz="2400" dirty="0" smtClean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“E [Sofia] </a:t>
            </a:r>
            <a:r>
              <a:rPr lang="it-IT" sz="2000" dirty="0" err="1" smtClean="0">
                <a:solidFill>
                  <a:srgbClr val="000000"/>
                </a:solidFill>
              </a:rPr>
              <a:t>soggionse</a:t>
            </a:r>
            <a:r>
              <a:rPr lang="it-IT" sz="2000" dirty="0" smtClean="0">
                <a:solidFill>
                  <a:srgbClr val="000000"/>
                </a:solidFill>
              </a:rPr>
              <a:t> che gli dei avevano donato a l’uomo l’intelletto e le mani, e l’avevano fatto simile a loro donandogli </a:t>
            </a:r>
            <a:r>
              <a:rPr lang="it-IT" sz="2000" dirty="0" err="1" smtClean="0">
                <a:solidFill>
                  <a:srgbClr val="000000"/>
                </a:solidFill>
              </a:rPr>
              <a:t>facultà</a:t>
            </a:r>
            <a:r>
              <a:rPr lang="it-IT" sz="2000" dirty="0" smtClean="0">
                <a:solidFill>
                  <a:srgbClr val="000000"/>
                </a:solidFill>
              </a:rPr>
              <a:t> sopra gli altri animali; la qual consiste non solo in poter operare secondo la natura </a:t>
            </a:r>
            <a:r>
              <a:rPr lang="it-IT" sz="2000" dirty="0" err="1" smtClean="0">
                <a:solidFill>
                  <a:srgbClr val="000000"/>
                </a:solidFill>
              </a:rPr>
              <a:t>et</a:t>
            </a:r>
            <a:r>
              <a:rPr lang="it-IT" sz="2000" dirty="0" smtClean="0">
                <a:solidFill>
                  <a:srgbClr val="000000"/>
                </a:solidFill>
              </a:rPr>
              <a:t> ordinario, ma </a:t>
            </a:r>
            <a:r>
              <a:rPr lang="it-IT" sz="2000" dirty="0" err="1" smtClean="0">
                <a:solidFill>
                  <a:srgbClr val="000000"/>
                </a:solidFill>
              </a:rPr>
              <a:t>et</a:t>
            </a:r>
            <a:r>
              <a:rPr lang="it-IT" sz="2000" dirty="0" smtClean="0">
                <a:solidFill>
                  <a:srgbClr val="000000"/>
                </a:solidFill>
              </a:rPr>
              <a:t> oltre fuor le leggi di quella [le capacità dell’uomo lo portano dunque ad operare non secondo le leggi della natura, ma fuori di esse]: acciò (formando o </a:t>
            </a:r>
            <a:r>
              <a:rPr lang="it-IT" sz="2000" dirty="0" err="1" smtClean="0">
                <a:solidFill>
                  <a:srgbClr val="000000"/>
                </a:solidFill>
              </a:rPr>
              <a:t>possendo</a:t>
            </a:r>
            <a:r>
              <a:rPr lang="it-IT" sz="2000" dirty="0" smtClean="0">
                <a:solidFill>
                  <a:srgbClr val="000000"/>
                </a:solidFill>
              </a:rPr>
              <a:t> formar altre nature, altri corsi, altri ordini con l’ingegno, con quella </a:t>
            </a:r>
            <a:r>
              <a:rPr lang="it-IT" sz="2000" dirty="0" err="1" smtClean="0">
                <a:solidFill>
                  <a:srgbClr val="000000"/>
                </a:solidFill>
              </a:rPr>
              <a:t>libertade</a:t>
            </a:r>
            <a:r>
              <a:rPr lang="it-IT" sz="2000" dirty="0" smtClean="0">
                <a:solidFill>
                  <a:srgbClr val="000000"/>
                </a:solidFill>
              </a:rPr>
              <a:t> senza la quale non </a:t>
            </a:r>
            <a:r>
              <a:rPr lang="it-IT" sz="2000" dirty="0" err="1" smtClean="0">
                <a:solidFill>
                  <a:srgbClr val="000000"/>
                </a:solidFill>
              </a:rPr>
              <a:t>arrebbe</a:t>
            </a:r>
            <a:r>
              <a:rPr lang="it-IT" sz="2000" dirty="0" smtClean="0">
                <a:solidFill>
                  <a:srgbClr val="000000"/>
                </a:solidFill>
              </a:rPr>
              <a:t> detta similitudine) </a:t>
            </a:r>
            <a:r>
              <a:rPr lang="it-IT" sz="2000" dirty="0" err="1" smtClean="0">
                <a:solidFill>
                  <a:srgbClr val="000000"/>
                </a:solidFill>
              </a:rPr>
              <a:t>venesse</a:t>
            </a:r>
            <a:r>
              <a:rPr lang="it-IT" sz="2000" dirty="0" smtClean="0">
                <a:solidFill>
                  <a:srgbClr val="000000"/>
                </a:solidFill>
              </a:rPr>
              <a:t> ad serbarsi </a:t>
            </a:r>
            <a:r>
              <a:rPr lang="it-IT" sz="2000" dirty="0" smtClean="0">
                <a:solidFill>
                  <a:srgbClr val="000000"/>
                </a:solidFill>
              </a:rPr>
              <a:t>[assomigliare a] dio </a:t>
            </a:r>
            <a:r>
              <a:rPr lang="it-IT" sz="2000" dirty="0" smtClean="0">
                <a:solidFill>
                  <a:srgbClr val="000000"/>
                </a:solidFill>
              </a:rPr>
              <a:t>de la </a:t>
            </a:r>
            <a:r>
              <a:rPr lang="it-IT" sz="2000" dirty="0" smtClean="0">
                <a:solidFill>
                  <a:srgbClr val="000000"/>
                </a:solidFill>
              </a:rPr>
              <a:t>terra”</a:t>
            </a:r>
            <a:endParaRPr lang="it-IT" sz="2000" dirty="0" smtClean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8">
      <a:dk1>
        <a:srgbClr val="F2F2F2"/>
      </a:dk1>
      <a:lt1>
        <a:sysClr val="window" lastClr="FFFFFF"/>
      </a:lt1>
      <a:dk2>
        <a:srgbClr val="FFFFFF"/>
      </a:dk2>
      <a:lt2>
        <a:srgbClr val="FDE5CC"/>
      </a:lt2>
      <a:accent1>
        <a:srgbClr val="F07F09"/>
      </a:accent1>
      <a:accent2>
        <a:srgbClr val="9F2936"/>
      </a:accent2>
      <a:accent3>
        <a:srgbClr val="1B587C"/>
      </a:accent3>
      <a:accent4>
        <a:srgbClr val="4EA5D8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548</Words>
  <Application>Microsoft Office PowerPoint</Application>
  <PresentationFormat>Presentazione su schermo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GIORDANO BRUNO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GIORDANO BRUNO</dc:title>
  <dc:creator>Simone</dc:creator>
  <cp:lastModifiedBy>Simone</cp:lastModifiedBy>
  <cp:revision>2</cp:revision>
  <dcterms:created xsi:type="dcterms:W3CDTF">2018-10-29T15:17:47Z</dcterms:created>
  <dcterms:modified xsi:type="dcterms:W3CDTF">2018-11-01T15:58:24Z</dcterms:modified>
</cp:coreProperties>
</file>